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60" r:id="rId1"/>
  </p:sldMasterIdLst>
  <p:notesMasterIdLst>
    <p:notesMasterId r:id="rId13"/>
  </p:notesMasterIdLst>
  <p:sldIdLst>
    <p:sldId id="256" r:id="rId2"/>
    <p:sldId id="259" r:id="rId3"/>
    <p:sldId id="269" r:id="rId4"/>
    <p:sldId id="267" r:id="rId5"/>
    <p:sldId id="275" r:id="rId6"/>
    <p:sldId id="272" r:id="rId7"/>
    <p:sldId id="268" r:id="rId8"/>
    <p:sldId id="274" r:id="rId9"/>
    <p:sldId id="270" r:id="rId10"/>
    <p:sldId id="260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1066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01846B-51AE-2D46-BF25-6EDC6A6A76BD}" type="datetimeFigureOut">
              <a:rPr lang="en-US" smtClean="0"/>
              <a:t>11/21/2016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976EE1-7DB8-1043-AE36-F2BB9AE09A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5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76EE1-7DB8-1043-AE36-F2BB9AE09A6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5928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76EE1-7DB8-1043-AE36-F2BB9AE09A6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592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76EE1-7DB8-1043-AE36-F2BB9AE09A6A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133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8B7B6-9DE1-4445-9107-984386F84471}" type="datetime2">
              <a:rPr lang="en-US" smtClean="0"/>
              <a:t>Monday, November 21,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0A70C-E76F-4FF4-85C1-B35BB6F89BE5}" type="datetime2">
              <a:rPr lang="en-US" smtClean="0"/>
              <a:t>Monday, November 21,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D9528-23F3-4C8E-B862-103C21160196}" type="datetime2">
              <a:rPr lang="en-US" smtClean="0"/>
              <a:t>Monday, November 21,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CCEE8-0B4E-4525-ADC6-F19D42E9CF6D}" type="datetime2">
              <a:rPr lang="en-US" smtClean="0"/>
              <a:t>Monday, November 21,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813D7-D281-4C07-A87C-3F9B869A1490}" type="datetime2">
              <a:rPr lang="en-US" smtClean="0"/>
              <a:t>Monday, November 21,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BD239-847A-4553-981D-346777FDEE28}" type="datetime2">
              <a:rPr lang="en-US" smtClean="0"/>
              <a:t>Monday, November 21, 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75F3D-7302-4CF4-820B-005ADB8EA48B}" type="datetime2">
              <a:rPr lang="en-US" smtClean="0"/>
              <a:t>Monday, November 21, 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E4D5F-3A6B-46DC-870B-F5E46DAEBB6E}" type="datetime2">
              <a:rPr lang="en-US" smtClean="0"/>
              <a:t>Monday, November 21, 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2E866-166E-4B1C-B121-ECBAC0AC47EF}" type="datetime2">
              <a:rPr lang="en-US" smtClean="0"/>
              <a:t>Monday, November 21, 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58E32-4CAB-498E-8456-7C5E73CB8198}" type="datetime2">
              <a:rPr lang="en-US" smtClean="0"/>
              <a:t>Monday, November 21, 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27C12-BCA5-49B3-A7B2-D91D3E4EFAC4}" type="datetime2">
              <a:rPr lang="en-US" smtClean="0"/>
              <a:t>Monday, November 21, 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61A5703-7573-4E5B-AEB8-FA45860F64C5}" type="datetime2">
              <a:rPr lang="en-US" smtClean="0"/>
              <a:t>Monday, November 21,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/>
              <a:t>The potential of</a:t>
            </a:r>
            <a:br>
              <a:rPr lang="en-US" sz="4000" dirty="0" smtClean="0"/>
            </a:br>
            <a:r>
              <a:rPr lang="en-US" sz="4000" dirty="0" smtClean="0"/>
              <a:t>Interventional radiology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i="1" dirty="0" smtClean="0"/>
              <a:t>The </a:t>
            </a:r>
            <a:r>
              <a:rPr lang="en-US" b="1" i="1" dirty="0"/>
              <a:t>Clinical and Economic Value </a:t>
            </a:r>
            <a:r>
              <a:rPr lang="en-US" b="1" i="1" dirty="0" smtClean="0"/>
              <a:t>of </a:t>
            </a:r>
            <a:r>
              <a:rPr lang="en-US" b="1" i="1" dirty="0"/>
              <a:t>an IR Practice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22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Longitudinal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Interventional radiologists provide longitudinal patient care: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sz="2400" dirty="0" smtClean="0"/>
              <a:t>Participate </a:t>
            </a:r>
            <a:r>
              <a:rPr lang="en-US" sz="2400" dirty="0"/>
              <a:t>actively in hospital acute setting and the outpatient </a:t>
            </a:r>
            <a:r>
              <a:rPr lang="en-US" sz="2400" dirty="0" smtClean="0"/>
              <a:t>setting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 smtClean="0"/>
              <a:t>Provide </a:t>
            </a:r>
            <a:r>
              <a:rPr lang="en-US" sz="2400" dirty="0"/>
              <a:t>treatment plans for patients </a:t>
            </a:r>
            <a:endParaRPr lang="en-US" sz="2400" dirty="0" smtClean="0"/>
          </a:p>
          <a:p>
            <a:pPr lvl="1"/>
            <a:endParaRPr lang="en-US" sz="2400" dirty="0"/>
          </a:p>
          <a:p>
            <a:pPr lvl="1"/>
            <a:r>
              <a:rPr lang="en-US" sz="2400" dirty="0" smtClean="0"/>
              <a:t>Follow up with patients and other </a:t>
            </a:r>
            <a:r>
              <a:rPr lang="en-US" sz="2400" dirty="0"/>
              <a:t>physicians to monitor health and determine if the treatment plan is being administered </a:t>
            </a:r>
            <a:r>
              <a:rPr lang="en-US" sz="2400" dirty="0" smtClean="0"/>
              <a:t>effectively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05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 Is a Primary Specialty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en-US" sz="800" dirty="0"/>
          </a:p>
          <a:p>
            <a:pPr lvl="0"/>
            <a:r>
              <a:rPr lang="en-US" dirty="0" smtClean="0"/>
              <a:t>IR </a:t>
            </a:r>
            <a:r>
              <a:rPr lang="en-US" dirty="0"/>
              <a:t>residency programs </a:t>
            </a:r>
            <a:r>
              <a:rPr lang="en-US" dirty="0" smtClean="0"/>
              <a:t>accept </a:t>
            </a:r>
            <a:r>
              <a:rPr lang="en-US" dirty="0"/>
              <a:t>interventional and diagnostic radiology </a:t>
            </a:r>
            <a:r>
              <a:rPr lang="en-US" dirty="0" smtClean="0"/>
              <a:t>residents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Doctors who complete this training </a:t>
            </a:r>
            <a:r>
              <a:rPr lang="en-US" dirty="0" smtClean="0"/>
              <a:t>can be </a:t>
            </a:r>
            <a:r>
              <a:rPr lang="en-US" dirty="0"/>
              <a:t>board certified in </a:t>
            </a:r>
            <a:r>
              <a:rPr lang="en-US" dirty="0" smtClean="0"/>
              <a:t>both diagnostic </a:t>
            </a:r>
            <a:r>
              <a:rPr lang="en-US" dirty="0"/>
              <a:t>and interventional </a:t>
            </a:r>
            <a:r>
              <a:rPr lang="en-US" dirty="0" smtClean="0"/>
              <a:t>radiology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These steps will increase the current IR workforce to fuel clinical practices </a:t>
            </a:r>
            <a:r>
              <a:rPr lang="en-US" dirty="0" smtClean="0"/>
              <a:t>nationwide</a:t>
            </a:r>
          </a:p>
          <a:p>
            <a:pPr lvl="0"/>
            <a:endParaRPr lang="en-US" dirty="0"/>
          </a:p>
          <a:p>
            <a:pPr lvl="0"/>
            <a:r>
              <a:rPr lang="en-US" dirty="0" smtClean="0"/>
              <a:t>Health systems can stay ahead of this curve by starting a clinical IR practice now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4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 Is Modern Medicine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Through a tiny incision in the skin, interventional radiologists deliver precise, targeted treatment  </a:t>
            </a:r>
          </a:p>
          <a:p>
            <a:endParaRPr lang="en-US" dirty="0"/>
          </a:p>
          <a:p>
            <a:r>
              <a:rPr lang="en-US" dirty="0" smtClean="0"/>
              <a:t>Life-threatening conditions — such as cardiovascular disease, stroke or cancer — are treated less invasively than </a:t>
            </a:r>
            <a:r>
              <a:rPr lang="en-US" dirty="0"/>
              <a:t>traditional </a:t>
            </a:r>
            <a:r>
              <a:rPr lang="en-US" dirty="0" smtClean="0"/>
              <a:t>surgery 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This often reduces risks, shortens recovery times and improves health outcomes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84D1E-15EB-463F-A066-B12E85EC4C3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75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Achieve the Triple Aim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93A299"/>
              </a:buClr>
            </a:pPr>
            <a:r>
              <a:rPr lang="en-US" dirty="0" smtClean="0">
                <a:solidFill>
                  <a:srgbClr val="292934"/>
                </a:solidFill>
              </a:rPr>
              <a:t>Improve </a:t>
            </a:r>
            <a:r>
              <a:rPr lang="en-US" dirty="0">
                <a:solidFill>
                  <a:srgbClr val="292934"/>
                </a:solidFill>
              </a:rPr>
              <a:t>the patient care experience </a:t>
            </a:r>
            <a:r>
              <a:rPr lang="en-US" dirty="0" smtClean="0">
                <a:solidFill>
                  <a:srgbClr val="292934"/>
                </a:solidFill>
              </a:rPr>
              <a:t>— </a:t>
            </a:r>
            <a:r>
              <a:rPr lang="en-US" dirty="0">
                <a:solidFill>
                  <a:srgbClr val="292934"/>
                </a:solidFill>
              </a:rPr>
              <a:t>including quality and safety</a:t>
            </a:r>
          </a:p>
          <a:p>
            <a:pPr lvl="0">
              <a:buClr>
                <a:srgbClr val="93A299"/>
              </a:buClr>
            </a:pPr>
            <a:endParaRPr lang="en-US" dirty="0" smtClean="0">
              <a:solidFill>
                <a:srgbClr val="292934"/>
              </a:solidFill>
            </a:endParaRPr>
          </a:p>
          <a:p>
            <a:pPr lvl="0">
              <a:buClr>
                <a:srgbClr val="93A299"/>
              </a:buClr>
            </a:pPr>
            <a:r>
              <a:rPr lang="en-US" dirty="0" smtClean="0">
                <a:solidFill>
                  <a:srgbClr val="292934"/>
                </a:solidFill>
              </a:rPr>
              <a:t>Reduce </a:t>
            </a:r>
            <a:r>
              <a:rPr lang="en-US" dirty="0">
                <a:solidFill>
                  <a:srgbClr val="292934"/>
                </a:solidFill>
              </a:rPr>
              <a:t>the </a:t>
            </a:r>
            <a:r>
              <a:rPr lang="en-US" dirty="0" smtClean="0">
                <a:solidFill>
                  <a:srgbClr val="292934"/>
                </a:solidFill>
              </a:rPr>
              <a:t>(per capita) </a:t>
            </a:r>
            <a:r>
              <a:rPr lang="en-US" dirty="0">
                <a:solidFill>
                  <a:srgbClr val="292934"/>
                </a:solidFill>
              </a:rPr>
              <a:t>cost of health </a:t>
            </a:r>
            <a:r>
              <a:rPr lang="en-US" dirty="0" smtClean="0">
                <a:solidFill>
                  <a:srgbClr val="292934"/>
                </a:solidFill>
              </a:rPr>
              <a:t>care</a:t>
            </a:r>
            <a:endParaRPr lang="en-US" dirty="0">
              <a:solidFill>
                <a:srgbClr val="292934"/>
              </a:solidFill>
            </a:endParaRPr>
          </a:p>
          <a:p>
            <a:pPr lvl="0"/>
            <a:endParaRPr lang="en-US" dirty="0"/>
          </a:p>
          <a:p>
            <a:pPr lvl="0">
              <a:buClr>
                <a:srgbClr val="93A299"/>
              </a:buClr>
            </a:pPr>
            <a:r>
              <a:rPr lang="en-US" dirty="0" smtClean="0">
                <a:solidFill>
                  <a:srgbClr val="292934"/>
                </a:solidFill>
              </a:rPr>
              <a:t>Improve </a:t>
            </a:r>
            <a:r>
              <a:rPr lang="en-US" dirty="0">
                <a:solidFill>
                  <a:srgbClr val="292934"/>
                </a:solidFill>
              </a:rPr>
              <a:t>the health of </a:t>
            </a:r>
            <a:r>
              <a:rPr lang="en-US" dirty="0" smtClean="0">
                <a:solidFill>
                  <a:srgbClr val="292934"/>
                </a:solidFill>
              </a:rPr>
              <a:t>populations</a:t>
            </a:r>
            <a:endParaRPr lang="en-US" dirty="0">
              <a:solidFill>
                <a:srgbClr val="292934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17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 Is More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 smtClean="0"/>
              <a:t>IR enables you to </a:t>
            </a:r>
            <a:r>
              <a:rPr lang="en-US" dirty="0"/>
              <a:t>deliver more quality </a:t>
            </a:r>
            <a:r>
              <a:rPr lang="en-US" dirty="0" smtClean="0"/>
              <a:t>care, </a:t>
            </a:r>
            <a:r>
              <a:rPr lang="en-US" dirty="0"/>
              <a:t>less </a:t>
            </a:r>
            <a:r>
              <a:rPr lang="en-US" dirty="0" smtClean="0"/>
              <a:t>invasively, so you can: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lvl="1"/>
            <a:r>
              <a:rPr lang="en-US" sz="2400" dirty="0"/>
              <a:t>Minimize risk to the patient</a:t>
            </a:r>
          </a:p>
          <a:p>
            <a:pPr marL="274320" lvl="1" indent="0">
              <a:buNone/>
            </a:pPr>
            <a:endParaRPr lang="en-US" sz="2400" dirty="0"/>
          </a:p>
          <a:p>
            <a:pPr lvl="1"/>
            <a:r>
              <a:rPr lang="en-US" sz="2400" dirty="0" smtClean="0"/>
              <a:t>Shift </a:t>
            </a:r>
            <a:r>
              <a:rPr lang="en-US" sz="2400" dirty="0"/>
              <a:t>care to less expensive outpatient </a:t>
            </a:r>
            <a:r>
              <a:rPr lang="en-US" sz="2400" dirty="0" smtClean="0"/>
              <a:t>settings</a:t>
            </a:r>
          </a:p>
          <a:p>
            <a:pPr marL="274320" lvl="1" indent="0">
              <a:buNone/>
            </a:pPr>
            <a:endParaRPr lang="en-US" sz="2400" dirty="0"/>
          </a:p>
          <a:p>
            <a:pPr lvl="1"/>
            <a:r>
              <a:rPr lang="en-US" sz="2400" dirty="0"/>
              <a:t>Increase patient </a:t>
            </a:r>
            <a:r>
              <a:rPr lang="en-US" sz="2400" dirty="0" smtClean="0"/>
              <a:t>throughput</a:t>
            </a:r>
          </a:p>
          <a:p>
            <a:pPr marL="274320" lvl="1" indent="0">
              <a:buNone/>
            </a:pPr>
            <a:endParaRPr lang="en-US" sz="26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97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 the Patient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292934"/>
                </a:solidFill>
              </a:rPr>
              <a:t>Use of clinical IR procedures can: 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lvl="1"/>
            <a:r>
              <a:rPr lang="en-US" sz="2400" dirty="0" smtClean="0"/>
              <a:t>Shorten recovery times</a:t>
            </a:r>
            <a:endParaRPr lang="en-US" sz="2400" dirty="0"/>
          </a:p>
          <a:p>
            <a:pPr marL="274320" lvl="1" indent="0">
              <a:buNone/>
            </a:pPr>
            <a:endParaRPr lang="en-US" sz="2400" dirty="0"/>
          </a:p>
          <a:p>
            <a:pPr lvl="1"/>
            <a:r>
              <a:rPr lang="en-US" sz="2400" dirty="0" smtClean="0"/>
              <a:t>Enhance the patient experience</a:t>
            </a:r>
          </a:p>
          <a:p>
            <a:pPr marL="274320" lvl="1" indent="0">
              <a:buNone/>
            </a:pPr>
            <a:endParaRPr lang="en-US" sz="2400" dirty="0"/>
          </a:p>
          <a:p>
            <a:pPr lvl="1"/>
            <a:r>
              <a:rPr lang="en-US" sz="2400" dirty="0" smtClean="0"/>
              <a:t>Improve health outcomes</a:t>
            </a:r>
          </a:p>
          <a:p>
            <a:pPr lvl="1"/>
            <a:endParaRPr lang="en-US" sz="2400" dirty="0"/>
          </a:p>
          <a:p>
            <a:pPr marL="0" lvl="0" indent="0">
              <a:buNone/>
            </a:pPr>
            <a:r>
              <a:rPr lang="en-US" dirty="0">
                <a:solidFill>
                  <a:srgbClr val="292934"/>
                </a:solidFill>
              </a:rPr>
              <a:t>All key metrics promoted in alternative payment models </a:t>
            </a:r>
            <a:endParaRPr lang="en-US" sz="26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07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662" y="533400"/>
            <a:ext cx="8595360" cy="990600"/>
          </a:xfrm>
        </p:spPr>
        <p:txBody>
          <a:bodyPr>
            <a:normAutofit/>
          </a:bodyPr>
          <a:lstStyle/>
          <a:p>
            <a:pPr marL="182880" lvl="0" indent="-182880">
              <a:lnSpc>
                <a:spcPct val="115000"/>
              </a:lnSpc>
              <a:spcBef>
                <a:spcPts val="0"/>
              </a:spcBef>
            </a:pPr>
            <a:r>
              <a:rPr lang="en-US" dirty="0"/>
              <a:t>Improve</a:t>
            </a:r>
            <a:r>
              <a:rPr lang="en-US" spc="0" dirty="0" smtClean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en-US" dirty="0"/>
              <a:t>Health</a:t>
            </a:r>
            <a:r>
              <a:rPr lang="en-US" spc="0" dirty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en-US" dirty="0"/>
              <a:t>of</a:t>
            </a:r>
            <a:r>
              <a:rPr lang="en-US" spc="0" dirty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en-US" dirty="0"/>
              <a:t>Underserved</a:t>
            </a:r>
            <a:r>
              <a:rPr lang="en-US" spc="0" dirty="0" smtClean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endParaRPr lang="en-US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ea typeface="Calibri"/>
                <a:cs typeface="Times New Roman"/>
              </a:rPr>
              <a:t>Can help extend resources to enable: </a:t>
            </a:r>
          </a:p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 smtClean="0">
              <a:ea typeface="Calibri"/>
              <a:cs typeface="Times New Roman"/>
            </a:endParaRPr>
          </a:p>
          <a:p>
            <a:pPr marL="4572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dirty="0" smtClean="0">
                <a:ea typeface="Calibri"/>
                <a:cs typeface="Times New Roman"/>
              </a:rPr>
              <a:t>Hospitals to provide more indigent </a:t>
            </a:r>
            <a:r>
              <a:rPr lang="en-US" dirty="0">
                <a:ea typeface="Calibri"/>
                <a:cs typeface="Times New Roman"/>
              </a:rPr>
              <a:t>care by using fewer hospital resources to reduce cost and maximize reimbursement under value-based payment models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endParaRPr lang="en-US" dirty="0" smtClean="0">
              <a:ea typeface="Calibri"/>
              <a:cs typeface="Times New Roman"/>
            </a:endParaRPr>
          </a:p>
          <a:p>
            <a:pPr marL="4572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dirty="0" smtClean="0">
                <a:ea typeface="Calibri"/>
                <a:cs typeface="Times New Roman"/>
              </a:rPr>
              <a:t>More low- and </a:t>
            </a:r>
            <a:r>
              <a:rPr lang="en-US" dirty="0">
                <a:ea typeface="Calibri"/>
                <a:cs typeface="Times New Roman"/>
              </a:rPr>
              <a:t>fixed-income patients to afford care </a:t>
            </a:r>
            <a:r>
              <a:rPr lang="en-US" dirty="0" smtClean="0">
                <a:ea typeface="Calibri"/>
                <a:cs typeface="Times New Roman"/>
              </a:rPr>
              <a:t>      by </a:t>
            </a:r>
            <a:r>
              <a:rPr lang="en-US" dirty="0">
                <a:ea typeface="Calibri"/>
                <a:cs typeface="Times New Roman"/>
              </a:rPr>
              <a:t>reducing cost of episodes of care (</a:t>
            </a:r>
            <a:r>
              <a:rPr lang="en-US" dirty="0" smtClean="0">
                <a:ea typeface="Calibri"/>
                <a:cs typeface="Times New Roman"/>
              </a:rPr>
              <a:t>vs. </a:t>
            </a:r>
            <a:r>
              <a:rPr lang="en-US" dirty="0">
                <a:ea typeface="Calibri"/>
                <a:cs typeface="Times New Roman"/>
              </a:rPr>
              <a:t>open </a:t>
            </a:r>
            <a:r>
              <a:rPr lang="en-US" dirty="0" smtClean="0">
                <a:ea typeface="Calibri"/>
                <a:cs typeface="Times New Roman"/>
              </a:rPr>
              <a:t>    surgery</a:t>
            </a:r>
            <a:r>
              <a:rPr lang="en-US" dirty="0">
                <a:ea typeface="Calibri"/>
                <a:cs typeface="Times New Roman"/>
              </a:rPr>
              <a:t>, etc.), thus reducing the dollar amount of </a:t>
            </a:r>
            <a:r>
              <a:rPr lang="en-US" dirty="0" smtClean="0">
                <a:ea typeface="Calibri"/>
                <a:cs typeface="Times New Roman"/>
              </a:rPr>
              <a:t> patient co-payments</a:t>
            </a:r>
            <a:r>
              <a:rPr lang="en-US" dirty="0">
                <a:ea typeface="Calibri"/>
                <a:cs typeface="Times New Roman"/>
              </a:rPr>
              <a:t>, etc.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98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Poised for Growth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IR is expanding throughout health care — driven </a:t>
            </a:r>
            <a:r>
              <a:rPr lang="en-US" dirty="0"/>
              <a:t>by the proliferation of minimally invasive </a:t>
            </a:r>
            <a:r>
              <a:rPr lang="en-US" dirty="0" smtClean="0"/>
              <a:t>therapies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IR has </a:t>
            </a:r>
            <a:r>
              <a:rPr lang="en-US" dirty="0"/>
              <a:t>the potential to be a significant </a:t>
            </a:r>
            <a:r>
              <a:rPr lang="en-US" dirty="0" smtClean="0"/>
              <a:t>opportunity           </a:t>
            </a:r>
            <a:r>
              <a:rPr lang="en-US" dirty="0"/>
              <a:t>for hospital outpatient growth and cross-service </a:t>
            </a:r>
            <a:r>
              <a:rPr lang="en-US" dirty="0" smtClean="0"/>
              <a:t>            line integration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Hospitals can leverage interventional oncology to take part in research opportunities, including the $1 billion </a:t>
            </a:r>
            <a:r>
              <a:rPr lang="en-US" dirty="0"/>
              <a:t>Cancer Moonshot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17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Interventional Oncology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a typeface="Calibri"/>
                <a:cs typeface="Times New Roman"/>
              </a:rPr>
              <a:t>Interventional oncology is </a:t>
            </a:r>
            <a:r>
              <a:rPr lang="en-US" dirty="0" smtClean="0">
                <a:ea typeface="Calibri"/>
                <a:cs typeface="Times New Roman"/>
              </a:rPr>
              <a:t>poised </a:t>
            </a:r>
            <a:r>
              <a:rPr lang="en-US" dirty="0">
                <a:ea typeface="Calibri"/>
                <a:cs typeface="Times New Roman"/>
              </a:rPr>
              <a:t>for growth, driven by the proliferation of minimally invasive therapies </a:t>
            </a:r>
            <a:r>
              <a:rPr lang="en-US" dirty="0" smtClean="0">
                <a:ea typeface="Calibri"/>
                <a:cs typeface="Times New Roman"/>
              </a:rPr>
              <a:t>— </a:t>
            </a:r>
            <a:r>
              <a:rPr lang="en-US" dirty="0">
                <a:ea typeface="Calibri"/>
                <a:cs typeface="Times New Roman"/>
              </a:rPr>
              <a:t>including: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ea typeface="Calibri"/>
              <a:cs typeface="Times New Roman"/>
            </a:endParaRPr>
          </a:p>
          <a:p>
            <a:pPr marL="64008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dirty="0">
                <a:ea typeface="Calibri"/>
                <a:cs typeface="Times New Roman"/>
              </a:rPr>
              <a:t>Percutaneous ablations using radiofrequency, cryotherapy or microwave </a:t>
            </a:r>
            <a:endParaRPr lang="en-US" dirty="0" smtClean="0">
              <a:ea typeface="Calibri"/>
              <a:cs typeface="Times New Roman"/>
            </a:endParaRPr>
          </a:p>
          <a:p>
            <a:pPr marL="64008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endParaRPr lang="en-US" dirty="0">
              <a:ea typeface="Calibri"/>
              <a:cs typeface="Times New Roman"/>
            </a:endParaRPr>
          </a:p>
          <a:p>
            <a:pPr marL="64008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dirty="0">
                <a:ea typeface="Calibri"/>
                <a:cs typeface="Times New Roman"/>
              </a:rPr>
              <a:t>Transcatheter </a:t>
            </a:r>
            <a:r>
              <a:rPr lang="en-US" dirty="0" smtClean="0">
                <a:ea typeface="Calibri"/>
                <a:cs typeface="Times New Roman"/>
              </a:rPr>
              <a:t>therapies, </a:t>
            </a:r>
            <a:r>
              <a:rPr lang="en-US" dirty="0">
                <a:ea typeface="Calibri"/>
                <a:cs typeface="Times New Roman"/>
              </a:rPr>
              <a:t>including </a:t>
            </a:r>
            <a:r>
              <a:rPr lang="en-US" dirty="0" smtClean="0">
                <a:ea typeface="Calibri"/>
                <a:cs typeface="Times New Roman"/>
              </a:rPr>
              <a:t>Y-90 </a:t>
            </a:r>
            <a:r>
              <a:rPr lang="en-US" dirty="0">
                <a:ea typeface="Calibri"/>
                <a:cs typeface="Times New Roman"/>
              </a:rPr>
              <a:t>radioembolization and chemoembolization </a:t>
            </a:r>
          </a:p>
          <a:p>
            <a:pPr marL="64008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endParaRPr lang="en-US" dirty="0" smtClean="0">
              <a:ea typeface="Calibri"/>
              <a:cs typeface="Times New Roman"/>
            </a:endParaRPr>
          </a:p>
          <a:p>
            <a:pPr marL="64008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dirty="0" smtClean="0">
                <a:ea typeface="Calibri"/>
                <a:cs typeface="Times New Roman"/>
              </a:rPr>
              <a:t>MR-guided, </a:t>
            </a:r>
            <a:r>
              <a:rPr lang="en-US" dirty="0">
                <a:ea typeface="Calibri"/>
                <a:cs typeface="Times New Roman"/>
              </a:rPr>
              <a:t>high-intensity focused </a:t>
            </a:r>
            <a:r>
              <a:rPr lang="en-US" dirty="0" smtClean="0">
                <a:ea typeface="Calibri"/>
                <a:cs typeface="Times New Roman"/>
              </a:rPr>
              <a:t>ultrasound           </a:t>
            </a:r>
            <a:r>
              <a:rPr lang="en-US" dirty="0">
                <a:ea typeface="Calibri"/>
                <a:cs typeface="Times New Roman"/>
              </a:rPr>
              <a:t>and others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a typeface="Calibri"/>
                <a:cs typeface="Times New Roman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073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Collaborative Teams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Interventional radiologists are integral members of patient care teams: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lvl="1"/>
            <a:r>
              <a:rPr lang="en-US" sz="2400" dirty="0" smtClean="0"/>
              <a:t>Team up with </a:t>
            </a:r>
            <a:r>
              <a:rPr lang="en-US" sz="2400" dirty="0"/>
              <a:t>other specialists — delivering innovative solutions to today’s toughest medical </a:t>
            </a:r>
            <a:r>
              <a:rPr lang="en-US" sz="2400" dirty="0" smtClean="0"/>
              <a:t>problems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 smtClean="0"/>
              <a:t>Maintain and foster developed </a:t>
            </a:r>
            <a:r>
              <a:rPr lang="en-US" sz="2400" dirty="0"/>
              <a:t>relationships across departments in performing a wide array of </a:t>
            </a:r>
            <a:r>
              <a:rPr lang="en-US" sz="2400" dirty="0" smtClean="0"/>
              <a:t>procedures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 smtClean="0"/>
              <a:t>Promote innovation </a:t>
            </a:r>
            <a:r>
              <a:rPr lang="en-US" sz="2400" dirty="0"/>
              <a:t>and silo-busting that will benefit patients and the care delivery system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60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380</TotalTime>
  <Words>410</Words>
  <Application>Microsoft Office PowerPoint</Application>
  <PresentationFormat>On-screen Show (4:3)</PresentationFormat>
  <Paragraphs>90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Clarity</vt:lpstr>
      <vt:lpstr>The potential of Interventional radiology</vt:lpstr>
      <vt:lpstr>IR Is Modern Medicine</vt:lpstr>
      <vt:lpstr>Achieve the Triple Aim</vt:lpstr>
      <vt:lpstr>Less Is More</vt:lpstr>
      <vt:lpstr>Improve the Patient Experience</vt:lpstr>
      <vt:lpstr>Improve Health of Underserved </vt:lpstr>
      <vt:lpstr>Poised for Growth</vt:lpstr>
      <vt:lpstr>Interventional Oncology</vt:lpstr>
      <vt:lpstr>Collaborative Teams</vt:lpstr>
      <vt:lpstr>Longitudinal Care</vt:lpstr>
      <vt:lpstr>IR Is a Primary Specialty</vt:lpstr>
    </vt:vector>
  </TitlesOfParts>
  <Company>Marketek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potential of Interventional radiology</dc:title>
  <dc:creator>LINDA SOWERS</dc:creator>
  <cp:lastModifiedBy>Farley, Shawn</cp:lastModifiedBy>
  <cp:revision>40</cp:revision>
  <dcterms:created xsi:type="dcterms:W3CDTF">2016-10-20T14:52:54Z</dcterms:created>
  <dcterms:modified xsi:type="dcterms:W3CDTF">2016-11-21T16:32:25Z</dcterms:modified>
</cp:coreProperties>
</file>